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8"/>
  </p:notesMasterIdLst>
  <p:sldIdLst>
    <p:sldId id="273" r:id="rId6"/>
    <p:sldId id="283" r:id="rId7"/>
    <p:sldId id="313" r:id="rId8"/>
    <p:sldId id="276" r:id="rId9"/>
    <p:sldId id="293" r:id="rId10"/>
    <p:sldId id="316" r:id="rId11"/>
    <p:sldId id="295" r:id="rId12"/>
    <p:sldId id="278" r:id="rId13"/>
    <p:sldId id="314" r:id="rId14"/>
    <p:sldId id="315" r:id="rId15"/>
    <p:sldId id="292" r:id="rId16"/>
    <p:sldId id="286" r:id="rId17"/>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4F81BD"/>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1344" y="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05/07/2020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May 7, 2020</a:t>
            </a:r>
          </a:p>
        </p:txBody>
      </p:sp>
      <p:sp>
        <p:nvSpPr>
          <p:cNvPr id="4" name="Title 3"/>
          <p:cNvSpPr>
            <a:spLocks noGrp="1"/>
          </p:cNvSpPr>
          <p:nvPr>
            <p:ph type="ctrTitle"/>
          </p:nvPr>
        </p:nvSpPr>
        <p:spPr>
          <a:xfrm>
            <a:off x="533400" y="26670"/>
            <a:ext cx="8229600" cy="811530"/>
          </a:xfrm>
        </p:spPr>
        <p:txBody>
          <a:bodyPr/>
          <a:lstStyle/>
          <a:p>
            <a:r>
              <a:rPr lang="en-US" sz="3200" dirty="0"/>
              <a:t>WSUP20-0004</a:t>
            </a:r>
            <a:br>
              <a:rPr lang="en-US" sz="3200" dirty="0"/>
            </a:br>
            <a:r>
              <a:rPr lang="en-US" sz="3200" dirty="0"/>
              <a:t>Smith Residence Grading</a:t>
            </a:r>
          </a:p>
        </p:txBody>
      </p:sp>
      <p:pic>
        <p:nvPicPr>
          <p:cNvPr id="6" name="Picture 5">
            <a:extLst>
              <a:ext uri="{FF2B5EF4-FFF2-40B4-BE49-F238E27FC236}">
                <a16:creationId xmlns:a16="http://schemas.microsoft.com/office/drawing/2014/main" id="{E6170391-A085-4B90-8123-C1CE4DFF78A8}"/>
              </a:ext>
            </a:extLst>
          </p:cNvPr>
          <p:cNvPicPr>
            <a:picLocks noChangeAspect="1"/>
          </p:cNvPicPr>
          <p:nvPr/>
        </p:nvPicPr>
        <p:blipFill rotWithShape="1">
          <a:blip r:embed="rId2"/>
          <a:srcRect t="6666"/>
          <a:stretch/>
        </p:blipFill>
        <p:spPr>
          <a:xfrm>
            <a:off x="1874619" y="1072976"/>
            <a:ext cx="5394762" cy="3880024"/>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Background/Request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5447645"/>
          </a:xfrm>
          <a:prstGeom prst="rect">
            <a:avLst/>
          </a:prstGeom>
          <a:noFill/>
        </p:spPr>
        <p:txBody>
          <a:bodyPr wrap="square" rtlCol="0">
            <a:spAutoFit/>
          </a:bodyPr>
          <a:lstStyle/>
          <a:p>
            <a:pPr marL="342900" indent="-342900">
              <a:buFont typeface="Arial" panose="020B0604020202020204" pitchFamily="34" charset="0"/>
              <a:buChar char="•"/>
            </a:pPr>
            <a:r>
              <a:rPr lang="en-US" sz="3600" dirty="0"/>
              <a:t>The applicant is requesting approve a major grading permit for:</a:t>
            </a:r>
          </a:p>
          <a:p>
            <a:pPr marL="800100" lvl="1" indent="-342900">
              <a:buFont typeface="Arial" panose="020B0604020202020204" pitchFamily="34" charset="0"/>
              <a:buChar char="•"/>
            </a:pPr>
            <a:r>
              <a:rPr lang="en-US" sz="3600" dirty="0"/>
              <a:t>2,940 cubic yards of cut and 1,790 cubic yards of fill across 33,200 square feet of area on slopes exceeding 15% </a:t>
            </a:r>
          </a:p>
          <a:p>
            <a:pPr marL="800100" lvl="1" indent="-342900">
              <a:buFont typeface="Arial" panose="020B0604020202020204" pitchFamily="34" charset="0"/>
              <a:buChar char="•"/>
            </a:pPr>
            <a:r>
              <a:rPr lang="en-US" sz="3600" dirty="0"/>
              <a:t>the construction of a permanent earthen structure over 4½ feet in height within the front yard setback and over 6 feet in height outside of the front yard setback. </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B77FC-67F5-412E-B66A-DF1C414AD4A3}"/>
              </a:ext>
            </a:extLst>
          </p:cNvPr>
          <p:cNvSpPr>
            <a:spLocks noGrp="1"/>
          </p:cNvSpPr>
          <p:nvPr>
            <p:ph type="title"/>
          </p:nvPr>
        </p:nvSpPr>
        <p:spPr>
          <a:xfrm>
            <a:off x="914400" y="76200"/>
            <a:ext cx="8229600" cy="792162"/>
          </a:xfrm>
        </p:spPr>
        <p:txBody>
          <a:bodyPr/>
          <a:lstStyle/>
          <a:p>
            <a:r>
              <a:rPr lang="en-US" dirty="0"/>
              <a:t>Vicinity Map</a:t>
            </a:r>
          </a:p>
        </p:txBody>
      </p:sp>
      <p:pic>
        <p:nvPicPr>
          <p:cNvPr id="4" name="Picture 3">
            <a:extLst>
              <a:ext uri="{FF2B5EF4-FFF2-40B4-BE49-F238E27FC236}">
                <a16:creationId xmlns:a16="http://schemas.microsoft.com/office/drawing/2014/main" id="{1C7A146C-05ED-441E-BD4A-8F5D89F9F2A8}"/>
              </a:ext>
            </a:extLst>
          </p:cNvPr>
          <p:cNvPicPr>
            <a:picLocks noChangeAspect="1"/>
          </p:cNvPicPr>
          <p:nvPr/>
        </p:nvPicPr>
        <p:blipFill rotWithShape="1">
          <a:blip r:embed="rId2"/>
          <a:srcRect t="6666"/>
          <a:stretch/>
        </p:blipFill>
        <p:spPr>
          <a:xfrm>
            <a:off x="1234637" y="1028700"/>
            <a:ext cx="6674725" cy="4800600"/>
          </a:xfrm>
          <a:prstGeom prst="rect">
            <a:avLst/>
          </a:prstGeom>
        </p:spPr>
      </p:pic>
    </p:spTree>
    <p:extLst>
      <p:ext uri="{BB962C8B-B14F-4D97-AF65-F5344CB8AC3E}">
        <p14:creationId xmlns:p14="http://schemas.microsoft.com/office/powerpoint/2010/main" val="3887321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162800" cy="792162"/>
          </a:xfrm>
        </p:spPr>
        <p:txBody>
          <a:bodyPr/>
          <a:lstStyle/>
          <a:p>
            <a:r>
              <a:rPr lang="en-US" dirty="0"/>
              <a:t>Site Plan/ Slope Map</a:t>
            </a:r>
          </a:p>
        </p:txBody>
      </p:sp>
      <p:pic>
        <p:nvPicPr>
          <p:cNvPr id="5" name="Picture 4">
            <a:extLst>
              <a:ext uri="{FF2B5EF4-FFF2-40B4-BE49-F238E27FC236}">
                <a16:creationId xmlns:a16="http://schemas.microsoft.com/office/drawing/2014/main" id="{785F8F16-02D8-4EC1-BFEF-809C146D0784}"/>
              </a:ext>
            </a:extLst>
          </p:cNvPr>
          <p:cNvPicPr/>
          <p:nvPr/>
        </p:nvPicPr>
        <p:blipFill>
          <a:blip r:embed="rId2"/>
          <a:stretch>
            <a:fillRect/>
          </a:stretch>
        </p:blipFill>
        <p:spPr>
          <a:xfrm rot="5400000">
            <a:off x="-408710" y="1369523"/>
            <a:ext cx="4928064" cy="4118956"/>
          </a:xfrm>
          <a:prstGeom prst="rect">
            <a:avLst/>
          </a:prstGeom>
        </p:spPr>
      </p:pic>
      <p:pic>
        <p:nvPicPr>
          <p:cNvPr id="7" name="Picture 6">
            <a:extLst>
              <a:ext uri="{FF2B5EF4-FFF2-40B4-BE49-F238E27FC236}">
                <a16:creationId xmlns:a16="http://schemas.microsoft.com/office/drawing/2014/main" id="{78A9BDEB-FBE2-4D80-9EC3-443C5C8E6901}"/>
              </a:ext>
            </a:extLst>
          </p:cNvPr>
          <p:cNvPicPr/>
          <p:nvPr/>
        </p:nvPicPr>
        <p:blipFill rotWithShape="1">
          <a:blip r:embed="rId3">
            <a:extLst>
              <a:ext uri="{28A0092B-C50C-407E-A947-70E740481C1C}">
                <a14:useLocalDpi xmlns:a14="http://schemas.microsoft.com/office/drawing/2010/main" val="0"/>
              </a:ext>
            </a:extLst>
          </a:blip>
          <a:srcRect l="15546" r="19187"/>
          <a:stretch/>
        </p:blipFill>
        <p:spPr>
          <a:xfrm>
            <a:off x="4343400" y="964969"/>
            <a:ext cx="4800600" cy="4928062"/>
          </a:xfrm>
          <a:prstGeom prst="rect">
            <a:avLst/>
          </a:prstGeom>
        </p:spPr>
      </p:pic>
    </p:spTree>
    <p:extLst>
      <p:ext uri="{BB962C8B-B14F-4D97-AF65-F5344CB8AC3E}">
        <p14:creationId xmlns:p14="http://schemas.microsoft.com/office/powerpoint/2010/main" val="1949697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Grading Plan</a:t>
            </a:r>
          </a:p>
        </p:txBody>
      </p:sp>
      <p:pic>
        <p:nvPicPr>
          <p:cNvPr id="8" name="Picture 7">
            <a:extLst>
              <a:ext uri="{FF2B5EF4-FFF2-40B4-BE49-F238E27FC236}">
                <a16:creationId xmlns:a16="http://schemas.microsoft.com/office/drawing/2014/main" id="{4CD00BA5-50F2-469A-B045-96AB42F9212E}"/>
              </a:ext>
            </a:extLst>
          </p:cNvPr>
          <p:cNvPicPr/>
          <p:nvPr/>
        </p:nvPicPr>
        <p:blipFill>
          <a:blip r:embed="rId2">
            <a:extLst>
              <a:ext uri="{28A0092B-C50C-407E-A947-70E740481C1C}">
                <a14:useLocalDpi xmlns:a14="http://schemas.microsoft.com/office/drawing/2010/main" val="0"/>
              </a:ext>
            </a:extLst>
          </a:blip>
          <a:stretch>
            <a:fillRect/>
          </a:stretch>
        </p:blipFill>
        <p:spPr>
          <a:xfrm>
            <a:off x="1257300" y="1001644"/>
            <a:ext cx="6629400" cy="4854711"/>
          </a:xfrm>
          <a:prstGeom prst="rect">
            <a:avLst/>
          </a:prstGeom>
        </p:spPr>
      </p:pic>
    </p:spTree>
    <p:extLst>
      <p:ext uri="{BB962C8B-B14F-4D97-AF65-F5344CB8AC3E}">
        <p14:creationId xmlns:p14="http://schemas.microsoft.com/office/powerpoint/2010/main" val="788883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Grading Profiles</a:t>
            </a:r>
          </a:p>
        </p:txBody>
      </p:sp>
      <p:pic>
        <p:nvPicPr>
          <p:cNvPr id="4" name="Picture 3">
            <a:extLst>
              <a:ext uri="{FF2B5EF4-FFF2-40B4-BE49-F238E27FC236}">
                <a16:creationId xmlns:a16="http://schemas.microsoft.com/office/drawing/2014/main" id="{8E10FDC1-DCCA-4928-8BA7-C4F8262CC873}"/>
              </a:ext>
            </a:extLst>
          </p:cNvPr>
          <p:cNvPicPr/>
          <p:nvPr/>
        </p:nvPicPr>
        <p:blipFill>
          <a:blip r:embed="rId2"/>
          <a:stretch>
            <a:fillRect/>
          </a:stretch>
        </p:blipFill>
        <p:spPr>
          <a:xfrm>
            <a:off x="2549128" y="992785"/>
            <a:ext cx="4045744" cy="4872429"/>
          </a:xfrm>
          <a:prstGeom prst="rect">
            <a:avLst/>
          </a:prstGeom>
        </p:spPr>
      </p:pic>
    </p:spTree>
    <p:extLst>
      <p:ext uri="{BB962C8B-B14F-4D97-AF65-F5344CB8AC3E}">
        <p14:creationId xmlns:p14="http://schemas.microsoft.com/office/powerpoint/2010/main" val="2364643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800600"/>
          </a:xfrm>
        </p:spPr>
        <p:txBody>
          <a:bodyPr>
            <a:normAutofit/>
          </a:bodyPr>
          <a:lstStyle/>
          <a:p>
            <a:r>
              <a:rPr lang="en-US" dirty="0"/>
              <a:t>Proposed grading conforms with the requirements in the WWC 110.438.45 as summarized below. </a:t>
            </a:r>
          </a:p>
        </p:txBody>
      </p:sp>
      <p:sp>
        <p:nvSpPr>
          <p:cNvPr id="3" name="Title 2"/>
          <p:cNvSpPr>
            <a:spLocks noGrp="1"/>
          </p:cNvSpPr>
          <p:nvPr>
            <p:ph type="title"/>
          </p:nvPr>
        </p:nvSpPr>
        <p:spPr>
          <a:xfrm>
            <a:off x="1219200" y="76200"/>
            <a:ext cx="7620000" cy="792162"/>
          </a:xfrm>
        </p:spPr>
        <p:txBody>
          <a:bodyPr/>
          <a:lstStyle/>
          <a:p>
            <a:r>
              <a:rPr lang="en-US" dirty="0"/>
              <a:t>Analysis</a:t>
            </a:r>
          </a:p>
        </p:txBody>
      </p:sp>
      <p:graphicFrame>
        <p:nvGraphicFramePr>
          <p:cNvPr id="4" name="Table 3">
            <a:extLst>
              <a:ext uri="{FF2B5EF4-FFF2-40B4-BE49-F238E27FC236}">
                <a16:creationId xmlns:a16="http://schemas.microsoft.com/office/drawing/2014/main" id="{C521C600-6E44-4596-8242-86E21C1E1C6A}"/>
              </a:ext>
            </a:extLst>
          </p:cNvPr>
          <p:cNvGraphicFramePr>
            <a:graphicFrameLocks noGrp="1"/>
          </p:cNvGraphicFramePr>
          <p:nvPr>
            <p:extLst>
              <p:ext uri="{D42A27DB-BD31-4B8C-83A1-F6EECF244321}">
                <p14:modId xmlns:p14="http://schemas.microsoft.com/office/powerpoint/2010/main" val="3174448314"/>
              </p:ext>
            </p:extLst>
          </p:nvPr>
        </p:nvGraphicFramePr>
        <p:xfrm>
          <a:off x="189865" y="2931511"/>
          <a:ext cx="8764270" cy="2919264"/>
        </p:xfrm>
        <a:graphic>
          <a:graphicData uri="http://schemas.openxmlformats.org/drawingml/2006/table">
            <a:tbl>
              <a:tblPr firstRow="1" firstCol="1" bandRow="1">
                <a:tableStyleId>{5C22544A-7EE6-4342-B048-85BDC9FD1C3A}</a:tableStyleId>
              </a:tblPr>
              <a:tblGrid>
                <a:gridCol w="2524218">
                  <a:extLst>
                    <a:ext uri="{9D8B030D-6E8A-4147-A177-3AD203B41FA5}">
                      <a16:colId xmlns:a16="http://schemas.microsoft.com/office/drawing/2014/main" val="2580642976"/>
                    </a:ext>
                  </a:extLst>
                </a:gridCol>
                <a:gridCol w="1388660">
                  <a:extLst>
                    <a:ext uri="{9D8B030D-6E8A-4147-A177-3AD203B41FA5}">
                      <a16:colId xmlns:a16="http://schemas.microsoft.com/office/drawing/2014/main" val="115436036"/>
                    </a:ext>
                  </a:extLst>
                </a:gridCol>
                <a:gridCol w="1638364">
                  <a:extLst>
                    <a:ext uri="{9D8B030D-6E8A-4147-A177-3AD203B41FA5}">
                      <a16:colId xmlns:a16="http://schemas.microsoft.com/office/drawing/2014/main" val="1737406643"/>
                    </a:ext>
                  </a:extLst>
                </a:gridCol>
                <a:gridCol w="1638364">
                  <a:extLst>
                    <a:ext uri="{9D8B030D-6E8A-4147-A177-3AD203B41FA5}">
                      <a16:colId xmlns:a16="http://schemas.microsoft.com/office/drawing/2014/main" val="1636325935"/>
                    </a:ext>
                  </a:extLst>
                </a:gridCol>
                <a:gridCol w="1574664">
                  <a:extLst>
                    <a:ext uri="{9D8B030D-6E8A-4147-A177-3AD203B41FA5}">
                      <a16:colId xmlns:a16="http://schemas.microsoft.com/office/drawing/2014/main" val="2007943489"/>
                    </a:ext>
                  </a:extLst>
                </a:gridCol>
              </a:tblGrid>
              <a:tr h="0">
                <a:tc rowSpan="2">
                  <a:txBody>
                    <a:bodyPr/>
                    <a:lstStyle/>
                    <a:p>
                      <a:pPr marL="0" marR="0">
                        <a:lnSpc>
                          <a:spcPct val="115000"/>
                        </a:lnSpc>
                        <a:spcBef>
                          <a:spcPts val="0"/>
                        </a:spcBef>
                        <a:spcAft>
                          <a:spcPts val="0"/>
                        </a:spcAft>
                      </a:pPr>
                      <a:r>
                        <a:rPr lang="en-US" sz="1500">
                          <a:effectLst/>
                        </a:rPr>
                        <a:t>Type of Regulation</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122304" marR="122304" marT="61152" marB="61152"/>
                </a:tc>
                <a:tc gridSpan="4">
                  <a:txBody>
                    <a:bodyPr/>
                    <a:lstStyle/>
                    <a:p>
                      <a:pPr marL="0" marR="0" algn="ctr">
                        <a:lnSpc>
                          <a:spcPct val="115000"/>
                        </a:lnSpc>
                        <a:spcBef>
                          <a:spcPts val="0"/>
                        </a:spcBef>
                        <a:spcAft>
                          <a:spcPts val="0"/>
                        </a:spcAft>
                      </a:pPr>
                      <a:r>
                        <a:rPr lang="en-US" sz="1500">
                          <a:effectLst/>
                        </a:rPr>
                        <a:t>Requirements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122304" marR="122304" marT="61152" marB="61152"/>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78522696"/>
                  </a:ext>
                </a:extLst>
              </a:tr>
              <a:tr h="254800">
                <a:tc vMerge="1">
                  <a:txBody>
                    <a:bodyPr/>
                    <a:lstStyle/>
                    <a:p>
                      <a:endParaRPr lang="en-US"/>
                    </a:p>
                  </a:txBody>
                  <a:tcPr/>
                </a:tc>
                <a:tc>
                  <a:txBody>
                    <a:bodyPr/>
                    <a:lstStyle/>
                    <a:p>
                      <a:pPr marL="0" marR="0">
                        <a:lnSpc>
                          <a:spcPct val="115000"/>
                        </a:lnSpc>
                        <a:spcBef>
                          <a:spcPts val="0"/>
                        </a:spcBef>
                        <a:spcAft>
                          <a:spcPts val="0"/>
                        </a:spcAft>
                      </a:pPr>
                      <a:r>
                        <a:rPr lang="en-US" sz="1500">
                          <a:effectLst/>
                        </a:rPr>
                        <a:t>Front Yard</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Side Yard</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Rear Yard</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Setback Envelope</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1596388181"/>
                  </a:ext>
                </a:extLst>
              </a:tr>
              <a:tr h="254800">
                <a:tc>
                  <a:txBody>
                    <a:bodyPr/>
                    <a:lstStyle/>
                    <a:p>
                      <a:pPr marL="0" marR="0">
                        <a:lnSpc>
                          <a:spcPct val="115000"/>
                        </a:lnSpc>
                        <a:spcBef>
                          <a:spcPts val="0"/>
                        </a:spcBef>
                        <a:spcAft>
                          <a:spcPts val="0"/>
                        </a:spcAft>
                      </a:pPr>
                      <a:r>
                        <a:rPr lang="en-US" sz="1500">
                          <a:effectLst/>
                        </a:rPr>
                        <a:t>Slopes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3:1</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3:1</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3:1</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3:1</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3097108277"/>
                  </a:ext>
                </a:extLst>
              </a:tr>
              <a:tr h="500597">
                <a:tc>
                  <a:txBody>
                    <a:bodyPr/>
                    <a:lstStyle/>
                    <a:p>
                      <a:pPr marL="0" marR="0">
                        <a:lnSpc>
                          <a:spcPct val="115000"/>
                        </a:lnSpc>
                        <a:spcBef>
                          <a:spcPts val="0"/>
                        </a:spcBef>
                        <a:spcAft>
                          <a:spcPts val="0"/>
                        </a:spcAft>
                      </a:pPr>
                      <a:r>
                        <a:rPr lang="en-US" sz="1500">
                          <a:effectLst/>
                        </a:rPr>
                        <a:t>Difference from Natural Grade</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4ft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dirty="0">
                          <a:effectLst/>
                        </a:rPr>
                        <a:t>4ft</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4ft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10ft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3172712144"/>
                  </a:ext>
                </a:extLst>
              </a:tr>
              <a:tr h="254800">
                <a:tc>
                  <a:txBody>
                    <a:bodyPr/>
                    <a:lstStyle/>
                    <a:p>
                      <a:pPr marL="0" marR="0">
                        <a:lnSpc>
                          <a:spcPct val="115000"/>
                        </a:lnSpc>
                        <a:spcBef>
                          <a:spcPts val="0"/>
                        </a:spcBef>
                        <a:spcAft>
                          <a:spcPts val="0"/>
                        </a:spcAft>
                      </a:pPr>
                      <a:r>
                        <a:rPr lang="en-US" sz="1500">
                          <a:effectLst/>
                        </a:rPr>
                        <a:t>Retaining Wall Height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4.5ft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6ft Res/8ft non res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6ft Res/8ft non res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10ft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2102020792"/>
                  </a:ext>
                </a:extLst>
              </a:tr>
              <a:tr h="500597">
                <a:tc>
                  <a:txBody>
                    <a:bodyPr/>
                    <a:lstStyle/>
                    <a:p>
                      <a:pPr marL="0" marR="0">
                        <a:lnSpc>
                          <a:spcPct val="115000"/>
                        </a:lnSpc>
                        <a:spcBef>
                          <a:spcPts val="0"/>
                        </a:spcBef>
                        <a:spcAft>
                          <a:spcPts val="0"/>
                        </a:spcAft>
                      </a:pPr>
                      <a:r>
                        <a:rPr lang="en-US" sz="1500">
                          <a:effectLst/>
                        </a:rPr>
                        <a:t>Retaining Wall Terrace Widths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6ft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6ft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6ft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6ft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1773815575"/>
                  </a:ext>
                </a:extLst>
              </a:tr>
              <a:tr h="254800">
                <a:tc>
                  <a:txBody>
                    <a:bodyPr/>
                    <a:lstStyle/>
                    <a:p>
                      <a:pPr marL="0" marR="0">
                        <a:lnSpc>
                          <a:spcPct val="115000"/>
                        </a:lnSpc>
                        <a:spcBef>
                          <a:spcPts val="0"/>
                        </a:spcBef>
                        <a:spcAft>
                          <a:spcPts val="0"/>
                        </a:spcAft>
                      </a:pPr>
                      <a:r>
                        <a:rPr lang="en-US" sz="1500">
                          <a:effectLst/>
                        </a:rPr>
                        <a:t>Retaining Wall Bench Widths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4ft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4ft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4ft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Min. 4ft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4247254755"/>
                  </a:ext>
                </a:extLst>
              </a:tr>
              <a:tr h="254800">
                <a:tc>
                  <a:txBody>
                    <a:bodyPr/>
                    <a:lstStyle/>
                    <a:p>
                      <a:pPr marL="0" marR="0">
                        <a:lnSpc>
                          <a:spcPct val="115000"/>
                        </a:lnSpc>
                        <a:spcBef>
                          <a:spcPts val="0"/>
                        </a:spcBef>
                        <a:spcAft>
                          <a:spcPts val="0"/>
                        </a:spcAft>
                      </a:pPr>
                      <a:r>
                        <a:rPr lang="en-US" sz="1500">
                          <a:effectLst/>
                        </a:rPr>
                        <a:t>Intersection Angle</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45 degrees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45 degrees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45 degrees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45 degrees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1450474714"/>
                  </a:ext>
                </a:extLst>
              </a:tr>
              <a:tr h="254800">
                <a:tc>
                  <a:txBody>
                    <a:bodyPr/>
                    <a:lstStyle/>
                    <a:p>
                      <a:pPr marL="0" marR="0">
                        <a:lnSpc>
                          <a:spcPct val="115000"/>
                        </a:lnSpc>
                        <a:spcBef>
                          <a:spcPts val="0"/>
                        </a:spcBef>
                        <a:spcAft>
                          <a:spcPts val="0"/>
                        </a:spcAft>
                      </a:pPr>
                      <a:r>
                        <a:rPr lang="en-US" sz="1500">
                          <a:effectLst/>
                        </a:rPr>
                        <a:t>Transitions</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Contoured</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Contoured</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a:effectLst/>
                        </a:rPr>
                        <a:t>Contoured </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tc>
                  <a:txBody>
                    <a:bodyPr/>
                    <a:lstStyle/>
                    <a:p>
                      <a:pPr marL="0" marR="0">
                        <a:lnSpc>
                          <a:spcPct val="115000"/>
                        </a:lnSpc>
                        <a:spcBef>
                          <a:spcPts val="0"/>
                        </a:spcBef>
                        <a:spcAft>
                          <a:spcPts val="0"/>
                        </a:spcAft>
                      </a:pPr>
                      <a:r>
                        <a:rPr lang="en-US" sz="1500" dirty="0">
                          <a:effectLst/>
                        </a:rPr>
                        <a:t>Contoured </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91728" marR="91728" marT="0" marB="0"/>
                </a:tc>
                <a:extLst>
                  <a:ext uri="{0D108BD9-81ED-4DB2-BD59-A6C34878D82A}">
                    <a16:rowId xmlns:a16="http://schemas.microsoft.com/office/drawing/2014/main" val="86918502"/>
                  </a:ext>
                </a:extLst>
              </a:tr>
            </a:tbl>
          </a:graphicData>
        </a:graphic>
      </p:graphicFrame>
    </p:spTree>
    <p:extLst>
      <p:ext uri="{BB962C8B-B14F-4D97-AF65-F5344CB8AC3E}">
        <p14:creationId xmlns:p14="http://schemas.microsoft.com/office/powerpoint/2010/main" val="2037992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3429000" cy="5410200"/>
          </a:xfrm>
        </p:spPr>
        <p:txBody>
          <a:bodyPr>
            <a:normAutofit/>
          </a:bodyPr>
          <a:lstStyle/>
          <a:p>
            <a:r>
              <a:rPr lang="en-US" dirty="0"/>
              <a:t>Notice was sent to 36 affected property owners, 1800 feet from the site.</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146364" y="1447800"/>
            <a:ext cx="4066842" cy="3657600"/>
          </a:xfrm>
          <a:prstGeom prst="rect">
            <a:avLst/>
          </a:prstGeom>
          <a:ln w="381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0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6B7D29-1140-4EF8-9186-40592941067D}"/>
              </a:ext>
            </a:extLst>
          </p:cNvPr>
          <p:cNvSpPr>
            <a:spLocks noGrp="1"/>
          </p:cNvSpPr>
          <p:nvPr>
            <p:ph idx="1"/>
          </p:nvPr>
        </p:nvSpPr>
        <p:spPr>
          <a:xfrm>
            <a:off x="457200" y="1219200"/>
            <a:ext cx="8229600" cy="4724400"/>
          </a:xfrm>
        </p:spPr>
        <p:txBody>
          <a:bodyPr>
            <a:normAutofit lnSpcReduction="10000"/>
          </a:bodyPr>
          <a:lstStyle/>
          <a:p>
            <a:pPr fontAlgn="base" hangingPunct="0"/>
            <a:r>
              <a:rPr lang="en-US" dirty="0"/>
              <a:t>The proposed project was sent to the CAB members for comment due to the “Stay at Home” directive from the Governor in response to COVID-19. </a:t>
            </a:r>
          </a:p>
          <a:p>
            <a:pPr fontAlgn="base" hangingPunct="0"/>
            <a:r>
              <a:rPr lang="en-US" dirty="0"/>
              <a:t>Staff sent out a CAB worksheet to the CAB members to provide comments. </a:t>
            </a:r>
          </a:p>
          <a:p>
            <a:pPr fontAlgn="base" hangingPunct="0"/>
            <a:r>
              <a:rPr lang="en-US" dirty="0"/>
              <a:t>The CAB did not provide any comments on the application.   </a:t>
            </a:r>
          </a:p>
          <a:p>
            <a:pPr fontAlgn="base" hangingPunct="0"/>
            <a:r>
              <a:rPr lang="en-US" dirty="0"/>
              <a:t>No public comment received</a:t>
            </a:r>
          </a:p>
          <a:p>
            <a:endParaRPr lang="en-US" dirty="0"/>
          </a:p>
        </p:txBody>
      </p:sp>
      <p:sp>
        <p:nvSpPr>
          <p:cNvPr id="3" name="Title 2">
            <a:extLst>
              <a:ext uri="{FF2B5EF4-FFF2-40B4-BE49-F238E27FC236}">
                <a16:creationId xmlns:a16="http://schemas.microsoft.com/office/drawing/2014/main" id="{62ED7318-566D-49A3-8C46-96D3BB5DB37B}"/>
              </a:ext>
            </a:extLst>
          </p:cNvPr>
          <p:cNvSpPr>
            <a:spLocks noGrp="1"/>
          </p:cNvSpPr>
          <p:nvPr>
            <p:ph type="title"/>
          </p:nvPr>
        </p:nvSpPr>
        <p:spPr>
          <a:xfrm>
            <a:off x="917196" y="76200"/>
            <a:ext cx="8229600" cy="792162"/>
          </a:xfrm>
        </p:spPr>
        <p:txBody>
          <a:bodyPr/>
          <a:lstStyle/>
          <a:p>
            <a:r>
              <a:rPr lang="en-US" dirty="0"/>
              <a:t>Citizen Advisory Board</a:t>
            </a:r>
          </a:p>
        </p:txBody>
      </p:sp>
    </p:spTree>
    <p:extLst>
      <p:ext uri="{BB962C8B-B14F-4D97-AF65-F5344CB8AC3E}">
        <p14:creationId xmlns:p14="http://schemas.microsoft.com/office/powerpoint/2010/main" val="3624525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A3C52C-4B12-4012-97FB-C93BEBAA2C12}"/>
              </a:ext>
            </a:extLst>
          </p:cNvPr>
          <p:cNvSpPr>
            <a:spLocks noGrp="1"/>
          </p:cNvSpPr>
          <p:nvPr>
            <p:ph idx="1"/>
          </p:nvPr>
        </p:nvSpPr>
        <p:spPr>
          <a:xfrm>
            <a:off x="457200" y="990600"/>
            <a:ext cx="8229600" cy="4876800"/>
          </a:xfrm>
        </p:spPr>
        <p:txBody>
          <a:bodyPr>
            <a:normAutofit fontScale="62500" lnSpcReduction="20000"/>
          </a:bodyPr>
          <a:lstStyle/>
          <a:p>
            <a:pPr marL="514350" indent="-514350" fontAlgn="base" hangingPunct="0">
              <a:buFont typeface="+mj-lt"/>
              <a:buAutoNum type="arabicPeriod"/>
            </a:pPr>
            <a:r>
              <a:rPr lang="en-US" u="sng" dirty="0"/>
              <a:t>Consistency.</a:t>
            </a:r>
            <a:r>
              <a:rPr lang="en-US" dirty="0"/>
              <a:t>  That the proposed use is consistent with the action programs, policies, standards and maps of the Master Plan and the North Valleys;</a:t>
            </a:r>
          </a:p>
          <a:p>
            <a:pPr marL="514350" indent="-514350" fontAlgn="base" hangingPunct="0">
              <a:buFont typeface="+mj-lt"/>
              <a:buAutoNum type="arabicPeriod"/>
            </a:pPr>
            <a:r>
              <a:rPr lang="en-US" u="sng" dirty="0"/>
              <a:t>Improvements.</a:t>
            </a:r>
            <a:r>
              <a:rPr lang="en-US"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marL="514350" indent="-514350" fontAlgn="base" hangingPunct="0">
              <a:buFont typeface="+mj-lt"/>
              <a:buAutoNum type="arabicPeriod"/>
            </a:pPr>
            <a:r>
              <a:rPr lang="en-US" u="sng" dirty="0"/>
              <a:t>Site Suitability.</a:t>
            </a:r>
            <a:r>
              <a:rPr lang="en-US" dirty="0"/>
              <a:t>  That the site is physically suitable for child daycare, and for the intensity of such a development;</a:t>
            </a:r>
          </a:p>
          <a:p>
            <a:pPr marL="514350" indent="-514350" fontAlgn="base" hangingPunct="0">
              <a:buFont typeface="+mj-lt"/>
              <a:buAutoNum type="arabicPeriod"/>
            </a:pPr>
            <a:r>
              <a:rPr lang="en-US" u="sng" dirty="0"/>
              <a:t>Issuance Not Detrimental.</a:t>
            </a:r>
            <a:r>
              <a:rPr lang="en-US" dirty="0"/>
              <a:t>  That issuance of the permit will not be significantly detrimental to the public health, safety or welfare; injurious to the property or improvements of adjacent properties; or detrimental to the character of the surrounding area; </a:t>
            </a:r>
          </a:p>
          <a:p>
            <a:pPr marL="514350" indent="-514350" fontAlgn="base" hangingPunct="0">
              <a:buFont typeface="+mj-lt"/>
              <a:buAutoNum type="arabicPeriod"/>
            </a:pPr>
            <a:r>
              <a:rPr lang="en-US" u="sng" dirty="0"/>
              <a:t>Effect on a Military Installation.</a:t>
            </a:r>
            <a:r>
              <a:rPr lang="en-US" dirty="0"/>
              <a:t>  Issuance of the permit will not have a detrimental effect on the location, purpose or mission of the military installation.</a:t>
            </a:r>
          </a:p>
          <a:p>
            <a:pPr marL="0" indent="0">
              <a:buNone/>
            </a:pPr>
            <a:endParaRPr lang="en-US" dirty="0"/>
          </a:p>
          <a:p>
            <a:endParaRPr lang="en-US" dirty="0"/>
          </a:p>
        </p:txBody>
      </p:sp>
      <p:sp>
        <p:nvSpPr>
          <p:cNvPr id="3" name="Title 2">
            <a:extLst>
              <a:ext uri="{FF2B5EF4-FFF2-40B4-BE49-F238E27FC236}">
                <a16:creationId xmlns:a16="http://schemas.microsoft.com/office/drawing/2014/main" id="{804A852F-3108-4293-A5C4-22E3301AD317}"/>
              </a:ext>
            </a:extLst>
          </p:cNvPr>
          <p:cNvSpPr>
            <a:spLocks noGrp="1"/>
          </p:cNvSpPr>
          <p:nvPr>
            <p:ph type="title"/>
          </p:nvPr>
        </p:nvSpPr>
        <p:spPr>
          <a:xfrm>
            <a:off x="914400" y="76200"/>
            <a:ext cx="8229600" cy="792162"/>
          </a:xfrm>
        </p:spPr>
        <p:txBody>
          <a:bodyPr/>
          <a:lstStyle/>
          <a:p>
            <a:r>
              <a:rPr lang="en-US" dirty="0"/>
              <a:t>Special Use Permit Findings</a:t>
            </a:r>
          </a:p>
        </p:txBody>
      </p:sp>
    </p:spTree>
    <p:extLst>
      <p:ext uri="{BB962C8B-B14F-4D97-AF65-F5344CB8AC3E}">
        <p14:creationId xmlns:p14="http://schemas.microsoft.com/office/powerpoint/2010/main" val="2895875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152400" y="1143000"/>
            <a:ext cx="8686800" cy="4524315"/>
          </a:xfrm>
          <a:prstGeom prst="rect">
            <a:avLst/>
          </a:prstGeom>
          <a:noFill/>
        </p:spPr>
        <p:txBody>
          <a:bodyPr wrap="square" rtlCol="0">
            <a:spAutoFit/>
          </a:bodyPr>
          <a:lstStyle/>
          <a:p>
            <a:pPr algn="just"/>
            <a:r>
              <a:rPr lang="en-US" sz="3200" dirty="0"/>
              <a:t>Those agencies which reviewed the application recommended conditions to address applicable codes and impacts associated with the project. After a thorough analysis and review, staff recommends that the Board of Adjustment carefully consider all aspects of Special Use Permit Case Number WSUP20-0004 and the nature of the stringent recommended conditions of approval and </a:t>
            </a:r>
            <a:r>
              <a:rPr lang="en-US" sz="3200" u="sng" dirty="0"/>
              <a:t>approve</a:t>
            </a:r>
            <a:r>
              <a:rPr lang="en-US" sz="3200" dirty="0"/>
              <a:t> the requested Special Use Permit.</a:t>
            </a:r>
          </a:p>
        </p:txBody>
      </p:sp>
    </p:spTree>
    <p:extLst>
      <p:ext uri="{BB962C8B-B14F-4D97-AF65-F5344CB8AC3E}">
        <p14:creationId xmlns:p14="http://schemas.microsoft.com/office/powerpoint/2010/main" val="2156156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76200"/>
            <a:ext cx="7924800" cy="792162"/>
          </a:xfrm>
        </p:spPr>
        <p:txBody>
          <a:bodyPr/>
          <a:lstStyle/>
          <a:p>
            <a:r>
              <a:rPr lang="en-US" dirty="0"/>
              <a:t>Possible Motion</a:t>
            </a:r>
          </a:p>
        </p:txBody>
      </p:sp>
      <p:sp>
        <p:nvSpPr>
          <p:cNvPr id="4" name="Content Placeholder 3"/>
          <p:cNvSpPr>
            <a:spLocks noGrp="1"/>
          </p:cNvSpPr>
          <p:nvPr>
            <p:ph idx="1"/>
          </p:nvPr>
        </p:nvSpPr>
        <p:spPr>
          <a:xfrm>
            <a:off x="228600" y="990600"/>
            <a:ext cx="8763000" cy="4724400"/>
          </a:xfrm>
        </p:spPr>
        <p:txBody>
          <a:bodyPr>
            <a:noAutofit/>
          </a:bodyPr>
          <a:lstStyle/>
          <a:p>
            <a:pPr marL="0" indent="0" algn="just">
              <a:lnSpc>
                <a:spcPct val="120000"/>
              </a:lnSpc>
              <a:buNone/>
            </a:pPr>
            <a:r>
              <a:rPr lang="en-US" sz="2400" dirty="0"/>
              <a:t>APPROVAL</a:t>
            </a:r>
            <a:r>
              <a:rPr lang="en-US" sz="2100" dirty="0"/>
              <a:t>: I move that, after giving reasoned consideration to the information contained in the staff report and information received during the public hearing, the Washoe County Board of Adjustment approve with conditions Special Use Permit Case Number WSUP20-0004 for David Smith, having made all five findings in accordance with Washoe County Code Section 110.810.30: </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00D7ED-6620-45A0-9F13-862FEFE886A3}">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microsoft.com/sharepoint/v3"/>
    <ds:schemaRef ds:uri="http://schemas.openxmlformats.org/package/2006/metadata/core-properties"/>
    <ds:schemaRef ds:uri="http://purl.org/dc/terms/"/>
    <ds:schemaRef ds:uri="CEA9126C-A9B1-4F4A-855C-DD0F845697D2"/>
    <ds:schemaRef ds:uri="a94d8b85-37e1-4d17-8d55-8b7d207932bb"/>
    <ds:schemaRef ds:uri="http://schemas.microsoft.com/sharepoint/v3/fields"/>
    <ds:schemaRef ds:uri="http://www.w3.org/XML/1998/namespace"/>
  </ds:schemaRefs>
</ds:datastoreItem>
</file>

<file path=customXml/itemProps2.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2682</TotalTime>
  <Words>570</Words>
  <Application>Microsoft Office PowerPoint</Application>
  <PresentationFormat>On-screen Show (4:3)</PresentationFormat>
  <Paragraphs>71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Wingdings</vt:lpstr>
      <vt:lpstr>PowerPoint_Template_2015</vt:lpstr>
      <vt:lpstr>WSUP20-0004 Smith Residence Grading</vt:lpstr>
      <vt:lpstr>Background/Request</vt:lpstr>
      <vt:lpstr>Vicinity Map</vt:lpstr>
      <vt:lpstr>Site Plan/ Slope Map</vt:lpstr>
      <vt:lpstr>Grading Plan</vt:lpstr>
      <vt:lpstr>Grading Profiles</vt:lpstr>
      <vt:lpstr>Analysis</vt:lpstr>
      <vt:lpstr>Public Notice &amp; CAB</vt:lpstr>
      <vt:lpstr>Citizen Advisory Board</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116</cp:revision>
  <cp:lastPrinted>2014-10-07T22:54:33Z</cp:lastPrinted>
  <dcterms:created xsi:type="dcterms:W3CDTF">2015-09-25T21:46:02Z</dcterms:created>
  <dcterms:modified xsi:type="dcterms:W3CDTF">2020-05-07T22:28:35Z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